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147476129" r:id="rId2"/>
    <p:sldId id="257" r:id="rId3"/>
    <p:sldId id="2147476130" r:id="rId4"/>
    <p:sldId id="2147476131" r:id="rId5"/>
    <p:sldId id="2147476133" r:id="rId6"/>
    <p:sldId id="2147476134" r:id="rId7"/>
    <p:sldId id="2147476136" r:id="rId8"/>
    <p:sldId id="2147476137" r:id="rId9"/>
    <p:sldId id="2147476139" r:id="rId10"/>
    <p:sldId id="2147476149" r:id="rId11"/>
    <p:sldId id="2147476150" r:id="rId12"/>
    <p:sldId id="2147476151" r:id="rId13"/>
    <p:sldId id="2147476155" r:id="rId14"/>
    <p:sldId id="2147476154" r:id="rId15"/>
    <p:sldId id="2147476152" r:id="rId16"/>
    <p:sldId id="2147476153" r:id="rId17"/>
    <p:sldId id="2147476157" r:id="rId18"/>
    <p:sldId id="2147476158" r:id="rId19"/>
    <p:sldId id="2147476161" r:id="rId2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F8977-C5CA-452B-9F21-1598F552A6F3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2C28E-F466-4EBB-B3E1-4C24C1FFA8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57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92D987-6176-94F1-89B1-0BF2C5EC6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744A92A-1E20-FA05-A5B0-5798E0548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0C0C06-AC08-9251-6F55-0C965D48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A846AF-9211-ACD5-9EE2-18EDCB23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14F6AA-5D0E-5775-E3AE-D3A212B1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DE93D-EC02-149C-C8BE-60A7B557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6194C55-C664-C4B1-423E-C59788251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9195CE-623A-36D7-2C18-3542EC08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6862F3-89CD-5300-FB31-3BF5955FB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9E76E0-B9A5-5850-348E-650B2628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46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8FE6B7C-791D-DCE6-26AA-C8628DEC7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5AD7F6A-B426-12B7-16B0-BD3207EEA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50DCA8-6328-295B-587B-2892B0AF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393CD3-27AA-FD01-696A-0FC5513E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03B2CC-6226-682F-5724-26A7C0E7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15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202E6-92D3-4434-C769-7D09BEE7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0EF280-66F7-5A36-32F3-565F2F1E4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EFA03-3745-6D05-5C1F-2764FD14F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8DD7F6-CABD-C03E-90C6-F38986E1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F2E94C-3693-B55C-D5F2-051C90ED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87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1E071-D97C-5A9F-D7DE-1E6C3565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9D317-AAA2-AD4E-C4F2-83ADC9A1D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834CF6-0C68-7CF8-CB9E-CB8226B0C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C3EC3F-0AE0-2548-4FF4-2FC7A17BB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20CC1C-FA66-583D-0071-3D0FB2A9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00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686E4-1396-7D76-807D-53029932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B9EE47-5C76-36AE-BD04-7631D83C8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0353CE-9201-E968-3297-DFDC5AE8B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325E57-7A34-67EF-3EB9-8006ACB9F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5D337D-FD42-33EC-2F13-AF42D07B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733CDF-659E-FF24-9A3B-B8DD3C61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18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4B82E1-AD4E-E65D-AB77-A940B00D2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8C8DB6-047B-01BC-B41B-ED262C347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974BC30-CDFF-3BA6-6274-772FD75FF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EDDAB4-3E7B-8824-9B7E-842B595EF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3FA606-EEA5-189C-FEC7-354D670E1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A1B889A-B1B7-89DE-68CA-1E9405F1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4AA8A52-3554-E256-64A4-52752863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072ECAC-6150-160F-0262-16F765E68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611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39D89-57CA-2F85-FF48-0E5A651D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B472A9-3796-85CE-2F47-3EA1F5DA1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FC9FFD-4405-5AC7-17D1-294FF341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B76920-E4C3-3CC6-E51A-58186D0A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20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93E17FD-2F1A-F75F-6980-43F1A9CE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C43B1B8-4703-E092-6EFC-117CEFD4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0522FC-55F6-CFDC-1B64-B036057C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81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D1C93-E7CF-D421-5D36-3C7BA562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0A874C-D7F0-1A80-21CA-02EED3F18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AE490C-DE58-6FF4-B661-0FA42837F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A12E17-66CD-7ABE-4528-5A5585F6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82549B-CA49-BA16-DF14-CE1C97498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ECBF94-C6C9-E75F-1055-A3B34A89D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25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7608F-676C-8212-0766-C4B946DD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9AA001B-4F7C-E08F-1FDA-635D7CCE6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754AFE-9C8D-9853-F0BC-71274DFA1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BF89FBA-3869-B35E-8410-DB3A906B7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BAB756-E028-626C-6E94-054597F0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F892DF8-289B-1CA8-11A8-8CEC7DF1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03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E55AEA8-8C9F-32BD-F3C2-1EA858EDA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9F3FC0-0BCB-7B7B-0EBD-9CF238869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A1E419-CB60-739D-B93E-50D67A84E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880400-1AE2-45AD-8B86-2B34374C10B1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49DDBA-D757-EBDC-56FB-1C7BABFC1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13BF09-4D49-02FD-AE8F-91CC28665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A56D4B-2A11-40BC-887E-DFD3D047DF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26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Wolke, draußen, Himmel, Luftfotografie enthält.&#10;&#10;KI-generierte Inhalte können fehlerhaft sein.">
            <a:extLst>
              <a:ext uri="{FF2B5EF4-FFF2-40B4-BE49-F238E27FC236}">
                <a16:creationId xmlns:a16="http://schemas.microsoft.com/office/drawing/2014/main" id="{489DF483-6BC0-2809-C9A5-4ACFA839D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2192000" cy="495648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48020" y="352422"/>
            <a:ext cx="10495960" cy="1438083"/>
            <a:chOff x="0" y="0"/>
            <a:chExt cx="20991920" cy="2876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0991920" cy="2876165"/>
            </a:xfrm>
            <a:prstGeom prst="rect">
              <a:avLst/>
            </a:prstGeom>
            <a:solidFill>
              <a:srgbClr val="D9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5168" y="1054078"/>
              <a:ext cx="19221584" cy="1114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24"/>
                </a:lnSpc>
              </a:pPr>
              <a:r>
                <a:rPr lang="en-US" sz="5248" b="1" dirty="0">
                  <a:solidFill>
                    <a:srgbClr val="FFFFFF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AGENDA 2035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0514960" y="176500"/>
            <a:ext cx="1489085" cy="1508540"/>
          </a:xfrm>
          <a:custGeom>
            <a:avLst/>
            <a:gdLst/>
            <a:ahLst/>
            <a:cxnLst/>
            <a:rect l="l" t="t" r="r" b="b"/>
            <a:pathLst>
              <a:path w="2233627" h="2262810">
                <a:moveTo>
                  <a:pt x="0" y="0"/>
                </a:moveTo>
                <a:lnTo>
                  <a:pt x="2233627" y="0"/>
                </a:lnTo>
                <a:lnTo>
                  <a:pt x="2233627" y="2262810"/>
                </a:lnTo>
                <a:lnTo>
                  <a:pt x="0" y="2262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973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5897881"/>
            <a:ext cx="12264401" cy="1213879"/>
            <a:chOff x="0" y="0"/>
            <a:chExt cx="3322964" cy="3288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22964" cy="328893"/>
            </a:xfrm>
            <a:custGeom>
              <a:avLst/>
              <a:gdLst/>
              <a:ahLst/>
              <a:cxnLst/>
              <a:rect l="l" t="t" r="r" b="b"/>
              <a:pathLst>
                <a:path w="3322964" h="328893">
                  <a:moveTo>
                    <a:pt x="0" y="0"/>
                  </a:moveTo>
                  <a:lnTo>
                    <a:pt x="3322964" y="0"/>
                  </a:lnTo>
                  <a:lnTo>
                    <a:pt x="3322964" y="328893"/>
                  </a:lnTo>
                  <a:lnTo>
                    <a:pt x="0" y="32889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322964" cy="357468"/>
            </a:xfrm>
            <a:prstGeom prst="rect">
              <a:avLst/>
            </a:prstGeom>
          </p:spPr>
          <p:txBody>
            <a:bodyPr lIns="13960" tIns="13960" rIns="13960" bIns="13960" rtlCol="0" anchor="ctr"/>
            <a:lstStyle/>
            <a:p>
              <a:pPr algn="ctr">
                <a:lnSpc>
                  <a:spcPts val="1539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24789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Strategische Ausrichtung der Stadt Neumarkt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3B2BBED-6F99-23A6-BD82-BF802361F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39" y="832667"/>
            <a:ext cx="11050438" cy="52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8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25478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Detaillierung der Kern-Handlungsfelder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6E41A7F-A917-0C3A-DE2D-5E15AF0B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45" y="881291"/>
            <a:ext cx="11754309" cy="509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5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4485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Detaillierung der Kern-Handlungsfelder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7CCAC3-40EF-418A-D26F-CFBCEDBAF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872" y="2073503"/>
            <a:ext cx="12131013" cy="153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42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4485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Detaillierung der Kern-Handlungsfelder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9E4A7D-84E8-4B69-3D11-BD335BBF8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994" y="2014339"/>
            <a:ext cx="9176638" cy="311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77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4485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Detaillierung der Kern-Handlungsfelder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44DD13-D221-2ECA-819E-BEEEDCA3F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502" y="1571366"/>
            <a:ext cx="4132132" cy="41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06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4485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Detaillierung der Kern-Handlungsfelder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BAB4D13-BAB9-F71F-9384-6D9AE796E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233" y="1685681"/>
            <a:ext cx="4353533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92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4485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Detaillierung der Kern-Handlungsfelder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8BFEDDE-842B-0383-C59B-62FA83885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84" y="1414181"/>
            <a:ext cx="4228450" cy="478244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0FE13C-FAFB-B9A3-1F81-C9AE89EA1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442" y="1483193"/>
            <a:ext cx="4164631" cy="41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3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34505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Priorisierung der strategischen Optionen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AA5963-2C72-959F-001E-557060563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66" y="929831"/>
            <a:ext cx="10653532" cy="49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20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34505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Festlegung des Oberbürgermeisters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1D5CD0-C9E8-34C5-F087-E8184AF6A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54" y="1557391"/>
            <a:ext cx="10458091" cy="37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62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BD424E9-09EB-8E24-97FC-3770927C572D}"/>
              </a:ext>
            </a:extLst>
          </p:cNvPr>
          <p:cNvSpPr txBox="1"/>
          <p:nvPr/>
        </p:nvSpPr>
        <p:spPr>
          <a:xfrm>
            <a:off x="864079" y="1310001"/>
            <a:ext cx="104638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Information der Belegschaft bei der Personalversammlung am 15. April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Aufbau einer Projekt-Organisation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Benennung der Projektleiter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Projektmanagement-Schulung für die Projektleiter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Benennung der Projektgruppen-Mitglieder</a:t>
            </a:r>
            <a:endParaRPr lang="de-DE" sz="2000" dirty="0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4485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Nächste Schritte</a:t>
            </a:r>
          </a:p>
        </p:txBody>
      </p:sp>
    </p:spTree>
    <p:extLst>
      <p:ext uri="{BB962C8B-B14F-4D97-AF65-F5344CB8AC3E}">
        <p14:creationId xmlns:p14="http://schemas.microsoft.com/office/powerpoint/2010/main" val="775492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>
            <a:extLst>
              <a:ext uri="{FF2B5EF4-FFF2-40B4-BE49-F238E27FC236}">
                <a16:creationId xmlns:a16="http://schemas.microsoft.com/office/drawing/2014/main" id="{1F521412-3E3F-C9C7-9CE3-838286367061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60BAA3C-1363-CBAB-AAB8-54EC54D2B605}"/>
              </a:ext>
            </a:extLst>
          </p:cNvPr>
          <p:cNvSpPr txBox="1"/>
          <p:nvPr/>
        </p:nvSpPr>
        <p:spPr>
          <a:xfrm>
            <a:off x="828136" y="448574"/>
            <a:ext cx="10489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Eine Auswahl von Herausforderungen für Städte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2975189-FFFF-3F5F-0917-6B33DC3FDDC3}"/>
              </a:ext>
            </a:extLst>
          </p:cNvPr>
          <p:cNvSpPr/>
          <p:nvPr/>
        </p:nvSpPr>
        <p:spPr>
          <a:xfrm>
            <a:off x="931653" y="1561379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Finanzen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12D538-FEEC-1F3D-536A-8D7BB2B06F15}"/>
              </a:ext>
            </a:extLst>
          </p:cNvPr>
          <p:cNvSpPr/>
          <p:nvPr/>
        </p:nvSpPr>
        <p:spPr>
          <a:xfrm>
            <a:off x="3611593" y="1561380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Demografie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6B9D1B3-4BB0-9BB6-39AB-29E8E5C0EA63}"/>
              </a:ext>
            </a:extLst>
          </p:cNvPr>
          <p:cNvSpPr/>
          <p:nvPr/>
        </p:nvSpPr>
        <p:spPr>
          <a:xfrm>
            <a:off x="6397926" y="1561379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Vitale Innenstadt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0AC5C57-6B08-EB7D-8F9C-31002D76112A}"/>
              </a:ext>
            </a:extLst>
          </p:cNvPr>
          <p:cNvSpPr/>
          <p:nvPr/>
        </p:nvSpPr>
        <p:spPr>
          <a:xfrm>
            <a:off x="9086491" y="1561379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Wohnraum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5F08022-1B79-392A-9DD8-60995C265B0B}"/>
              </a:ext>
            </a:extLst>
          </p:cNvPr>
          <p:cNvSpPr/>
          <p:nvPr/>
        </p:nvSpPr>
        <p:spPr>
          <a:xfrm>
            <a:off x="931653" y="2588450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22BC02F-68E3-7817-32C3-762967DF6036}"/>
              </a:ext>
            </a:extLst>
          </p:cNvPr>
          <p:cNvSpPr/>
          <p:nvPr/>
        </p:nvSpPr>
        <p:spPr>
          <a:xfrm>
            <a:off x="3611593" y="2588451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Digitalisierung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DB61F81-5818-0A8F-D60A-37354D8CD569}"/>
              </a:ext>
            </a:extLst>
          </p:cNvPr>
          <p:cNvSpPr/>
          <p:nvPr/>
        </p:nvSpPr>
        <p:spPr>
          <a:xfrm>
            <a:off x="6397926" y="2588450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Gewerbeflächen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43B9A8A-DA91-0E70-EF33-8DDA3913D909}"/>
              </a:ext>
            </a:extLst>
          </p:cNvPr>
          <p:cNvSpPr/>
          <p:nvPr/>
        </p:nvSpPr>
        <p:spPr>
          <a:xfrm>
            <a:off x="9086491" y="2588450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Top für Familien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691675C-13A8-0ABF-DAAB-749867468101}"/>
              </a:ext>
            </a:extLst>
          </p:cNvPr>
          <p:cNvSpPr/>
          <p:nvPr/>
        </p:nvSpPr>
        <p:spPr>
          <a:xfrm>
            <a:off x="931653" y="3658388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Klimawandel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BD9D5F-80C6-9CCF-2C33-243B0F34F5D1}"/>
              </a:ext>
            </a:extLst>
          </p:cNvPr>
          <p:cNvSpPr/>
          <p:nvPr/>
        </p:nvSpPr>
        <p:spPr>
          <a:xfrm>
            <a:off x="3611593" y="3658389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Infrastruktur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A551DCB-94B2-7F99-7CC7-A0F9F91C2844}"/>
              </a:ext>
            </a:extLst>
          </p:cNvPr>
          <p:cNvSpPr/>
          <p:nvPr/>
        </p:nvSpPr>
        <p:spPr>
          <a:xfrm>
            <a:off x="6397926" y="3658388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Soziale Themen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EE0E10A-AC72-E387-C5EB-D698BEEB8094}"/>
              </a:ext>
            </a:extLst>
          </p:cNvPr>
          <p:cNvSpPr/>
          <p:nvPr/>
        </p:nvSpPr>
        <p:spPr>
          <a:xfrm>
            <a:off x="9086491" y="3658388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Bürgernähe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374B4F7-722A-B070-51FD-18822D78E28D}"/>
              </a:ext>
            </a:extLst>
          </p:cNvPr>
          <p:cNvSpPr/>
          <p:nvPr/>
        </p:nvSpPr>
        <p:spPr>
          <a:xfrm>
            <a:off x="931653" y="4711844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Bildung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0D188CA-AC23-65A7-E447-C9973CF9378B}"/>
              </a:ext>
            </a:extLst>
          </p:cNvPr>
          <p:cNvSpPr/>
          <p:nvPr/>
        </p:nvSpPr>
        <p:spPr>
          <a:xfrm>
            <a:off x="3611593" y="4711845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Mobilität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0608A69-FB46-B153-390D-4510C95B4E92}"/>
              </a:ext>
            </a:extLst>
          </p:cNvPr>
          <p:cNvSpPr/>
          <p:nvPr/>
        </p:nvSpPr>
        <p:spPr>
          <a:xfrm>
            <a:off x="6397926" y="4711844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Attraktivität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52EC73-3610-B9CB-7DCC-4C1284A4A1AF}"/>
              </a:ext>
            </a:extLst>
          </p:cNvPr>
          <p:cNvSpPr/>
          <p:nvPr/>
        </p:nvSpPr>
        <p:spPr>
          <a:xfrm>
            <a:off x="9086491" y="4711844"/>
            <a:ext cx="2182483" cy="5847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Bürokratieabbau</a:t>
            </a:r>
          </a:p>
        </p:txBody>
      </p:sp>
    </p:spTree>
    <p:extLst>
      <p:ext uri="{BB962C8B-B14F-4D97-AF65-F5344CB8AC3E}">
        <p14:creationId xmlns:p14="http://schemas.microsoft.com/office/powerpoint/2010/main" val="87552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D8D5029-550F-FC62-96BD-354524DF9722}"/>
              </a:ext>
            </a:extLst>
          </p:cNvPr>
          <p:cNvSpPr txBox="1"/>
          <p:nvPr/>
        </p:nvSpPr>
        <p:spPr>
          <a:xfrm>
            <a:off x="1777041" y="854015"/>
            <a:ext cx="8824823" cy="420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BD424E9-09EB-8E24-97FC-3770927C572D}"/>
              </a:ext>
            </a:extLst>
          </p:cNvPr>
          <p:cNvSpPr txBox="1"/>
          <p:nvPr/>
        </p:nvSpPr>
        <p:spPr>
          <a:xfrm>
            <a:off x="864079" y="1310001"/>
            <a:ext cx="10463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Neumarkt-Agenda soll ein </a:t>
            </a:r>
            <a:r>
              <a:rPr lang="de-DE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langfristiger Kompass </a:t>
            </a:r>
            <a:r>
              <a:rPr lang="de-D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zur zukunftsfähigen Gestaltung der Stadt sein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der soziale, ökonomische und ökologische Ziele bündelt</a:t>
            </a:r>
            <a:r>
              <a:rPr lang="de-DE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e-DE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Sie definiert </a:t>
            </a:r>
            <a:r>
              <a:rPr lang="de-DE" b="1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Handlungsfelder</a:t>
            </a:r>
            <a:r>
              <a:rPr lang="de-DE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und konkrete Maßnahmen, um den Strukturwandel zu meistern, die Lebensqualität zu steigern und Ressourcen effizient zu steuern.</a:t>
            </a:r>
          </a:p>
          <a:p>
            <a:endParaRPr lang="de-DE" sz="18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Es geht nicht um eine im Detail ausgearbeitete Strategie, sondern um die 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übergeordnete Richtung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und ein 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gemeinsames Verständnis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über die inhaltlichen TOP-Prioritäten.</a:t>
            </a:r>
            <a:endParaRPr lang="de-DE" dirty="0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4485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Der Lösungsweg: unsere Agenda 2035</a:t>
            </a:r>
          </a:p>
        </p:txBody>
      </p:sp>
    </p:spTree>
    <p:extLst>
      <p:ext uri="{BB962C8B-B14F-4D97-AF65-F5344CB8AC3E}">
        <p14:creationId xmlns:p14="http://schemas.microsoft.com/office/powerpoint/2010/main" val="2411307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329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Der Lösungsweg: unsere Agenda 2035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B3F69C8-5B02-8BBB-EDAB-7C1AC8F29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58" y="876140"/>
            <a:ext cx="5343983" cy="45284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B1FE281-7F49-816A-6409-7E60428FD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476" y="889677"/>
            <a:ext cx="5188991" cy="424263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DD6CEFC-C0FA-E822-E7EC-D6478E090B6C}"/>
              </a:ext>
            </a:extLst>
          </p:cNvPr>
          <p:cNvSpPr/>
          <p:nvPr/>
        </p:nvSpPr>
        <p:spPr>
          <a:xfrm>
            <a:off x="907247" y="5395327"/>
            <a:ext cx="3998131" cy="55640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Operative Planung: </a:t>
            </a: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Wo stehen wir nächstes Jahr?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3107025-9C24-68D6-C299-6C8A60F80112}"/>
              </a:ext>
            </a:extLst>
          </p:cNvPr>
          <p:cNvSpPr/>
          <p:nvPr/>
        </p:nvSpPr>
        <p:spPr>
          <a:xfrm>
            <a:off x="6365351" y="5415453"/>
            <a:ext cx="3998131" cy="55640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Strategische Führung: </a:t>
            </a: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Mit dem Wurf nach vorne zum Ziel</a:t>
            </a:r>
          </a:p>
        </p:txBody>
      </p:sp>
    </p:spTree>
    <p:extLst>
      <p:ext uri="{BB962C8B-B14F-4D97-AF65-F5344CB8AC3E}">
        <p14:creationId xmlns:p14="http://schemas.microsoft.com/office/powerpoint/2010/main" val="458676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72D1B56-B3DC-F866-96B2-87C7D240D7E8}"/>
              </a:ext>
            </a:extLst>
          </p:cNvPr>
          <p:cNvSpPr/>
          <p:nvPr/>
        </p:nvSpPr>
        <p:spPr>
          <a:xfrm>
            <a:off x="2556301" y="1651958"/>
            <a:ext cx="6780362" cy="8367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Die Workshops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1959CBD-E9EB-0CD3-3582-86089F0D5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468" y="3427119"/>
            <a:ext cx="1140706" cy="155087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106F538-D6E8-3C0C-9BCC-3532D39D6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929" y="3427119"/>
            <a:ext cx="1043033" cy="155087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DD51939-A6BB-B3C9-C778-A927895A4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301" y="3428176"/>
            <a:ext cx="1101122" cy="154981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BAB318E-4DCD-F68E-BDAA-C26CC8B2A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2195" y="3451272"/>
            <a:ext cx="1101122" cy="154899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816F120-3DA3-79CF-B152-DC6580049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2680" y="3451272"/>
            <a:ext cx="1121009" cy="15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7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D8D5029-550F-FC62-96BD-354524DF9722}"/>
              </a:ext>
            </a:extLst>
          </p:cNvPr>
          <p:cNvSpPr txBox="1"/>
          <p:nvPr/>
        </p:nvSpPr>
        <p:spPr>
          <a:xfrm>
            <a:off x="1777041" y="854015"/>
            <a:ext cx="8824823" cy="420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BD424E9-09EB-8E24-97FC-3770927C572D}"/>
              </a:ext>
            </a:extLst>
          </p:cNvPr>
          <p:cNvSpPr txBox="1"/>
          <p:nvPr/>
        </p:nvSpPr>
        <p:spPr>
          <a:xfrm>
            <a:off x="586596" y="1367092"/>
            <a:ext cx="10801709" cy="443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Stadtverwaltung als aktive und bürgernahe Zukunftsgestalterin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Eine integriert-vernetzte, lösungsorientierte Verwaltung statt interner Silo-Strukturen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Kommunalfinanzen limitieren den Handlungsspielraum – Prioritäten sind entscheidend.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Digitalisierung nicht als Projekt, sondern als der neue Normalzustand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Integration und Vielfalt müssen strategisch gestaltet werden.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Klimaschutz und -anpassung als zentrale kommunale Kernaufgabe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Innenstadt bleibt das Herzstück – muss aber „neu“ gedacht werden.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Bürgerbeteiligung nicht als Kür, sondern strategisches Führungs- und Steuerungsinstrument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Der Fachkräftemangel trifft auch die Stadtverwaltung – Neuaufstellung des kommunalen Personalmanagements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Führung entscheidet über den Wandel: Mut, Entscheidungsstärke, Kommunikation und Vorbildfunktion der Verwaltungsspitze</a:t>
            </a:r>
            <a:endParaRPr lang="de-DE" sz="2000" dirty="0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4485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Diskussion über 10 Kern-Thesen</a:t>
            </a:r>
          </a:p>
        </p:txBody>
      </p:sp>
    </p:spTree>
    <p:extLst>
      <p:ext uri="{BB962C8B-B14F-4D97-AF65-F5344CB8AC3E}">
        <p14:creationId xmlns:p14="http://schemas.microsoft.com/office/powerpoint/2010/main" val="529858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329296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Stärken-/Schwächen-Analyse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DACF048-6E34-484E-FDFC-098E01CEC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6" y="1242204"/>
            <a:ext cx="12180128" cy="45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8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329296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Chancen-/Risiken-Analyse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DD96DD-BC9D-B0EB-FEDE-D74B6ABF8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78302"/>
            <a:ext cx="12192000" cy="48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93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10CC3E8B-2F19-9BBA-4AFB-F53D925AF347}"/>
              </a:ext>
            </a:extLst>
          </p:cNvPr>
          <p:cNvSpPr/>
          <p:nvPr/>
        </p:nvSpPr>
        <p:spPr>
          <a:xfrm>
            <a:off x="9618061" y="5897880"/>
            <a:ext cx="2573939" cy="960120"/>
          </a:xfrm>
          <a:custGeom>
            <a:avLst/>
            <a:gdLst/>
            <a:ahLst/>
            <a:cxnLst/>
            <a:rect l="l" t="t" r="r" b="b"/>
            <a:pathLst>
              <a:path w="3860908" h="1440180">
                <a:moveTo>
                  <a:pt x="0" y="0"/>
                </a:moveTo>
                <a:lnTo>
                  <a:pt x="3860908" y="0"/>
                </a:lnTo>
                <a:lnTo>
                  <a:pt x="3860908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7D0958-48ED-2BFA-902D-486FCB8CEB96}"/>
              </a:ext>
            </a:extLst>
          </p:cNvPr>
          <p:cNvSpPr txBox="1"/>
          <p:nvPr/>
        </p:nvSpPr>
        <p:spPr>
          <a:xfrm>
            <a:off x="0" y="4485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Grundlagen für den Nordstern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7F43E0-81C4-B49C-8F64-043F7A880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43" y="1273804"/>
            <a:ext cx="11537477" cy="46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48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Application>Microsoft Office PowerPoint</Application>
  <PresentationFormat>Breitbild</PresentationFormat>
  <Paragraphs>61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 Neumarkt i.d.OPf.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Pöllmann Josef</dc:creator>
  <cp:lastModifiedBy>Pöllmann Josef</cp:lastModifiedBy>
  <cp:revision>24</cp:revision>
  <dcterms:created xsi:type="dcterms:W3CDTF">2026-02-13T14:22:16Z</dcterms:created>
  <dcterms:modified xsi:type="dcterms:W3CDTF">2026-04-13T14:55:27Z</dcterms:modified>
</cp:coreProperties>
</file>